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7" r:id="rId2"/>
    <p:sldId id="262" r:id="rId3"/>
    <p:sldId id="263" r:id="rId4"/>
    <p:sldId id="261" r:id="rId5"/>
    <p:sldId id="258" r:id="rId6"/>
    <p:sldId id="269" r:id="rId7"/>
    <p:sldId id="256" r:id="rId8"/>
    <p:sldId id="259" r:id="rId9"/>
    <p:sldId id="265" r:id="rId10"/>
    <p:sldId id="266" r:id="rId11"/>
    <p:sldId id="267" r:id="rId12"/>
    <p:sldId id="268" r:id="rId13"/>
    <p:sldId id="260" r:id="rId14"/>
    <p:sldId id="264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168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BC5490-F5B5-4AC6-9C30-87DCCFF2A708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067DB3-C2A0-4835-B0E4-9DFC6FCF66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28248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067DB3-C2A0-4835-B0E4-9DFC6FCF66A9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5185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593C3-3598-4462-BAF2-4ACFF5BE1AD1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D3054-2D68-4005-86EF-FB63B3BDE3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7592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593C3-3598-4462-BAF2-4ACFF5BE1AD1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D3054-2D68-4005-86EF-FB63B3BDE3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7202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593C3-3598-4462-BAF2-4ACFF5BE1AD1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D3054-2D68-4005-86EF-FB63B3BDE3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6172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593C3-3598-4462-BAF2-4ACFF5BE1AD1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D3054-2D68-4005-86EF-FB63B3BDE3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2030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593C3-3598-4462-BAF2-4ACFF5BE1AD1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D3054-2D68-4005-86EF-FB63B3BDE3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8242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593C3-3598-4462-BAF2-4ACFF5BE1AD1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D3054-2D68-4005-86EF-FB63B3BDE3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2884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593C3-3598-4462-BAF2-4ACFF5BE1AD1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D3054-2D68-4005-86EF-FB63B3BDE3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0437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593C3-3598-4462-BAF2-4ACFF5BE1AD1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D3054-2D68-4005-86EF-FB63B3BDE3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4439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593C3-3598-4462-BAF2-4ACFF5BE1AD1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D3054-2D68-4005-86EF-FB63B3BDE3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0362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593C3-3598-4462-BAF2-4ACFF5BE1AD1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D3054-2D68-4005-86EF-FB63B3BDE3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590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593C3-3598-4462-BAF2-4ACFF5BE1AD1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D3054-2D68-4005-86EF-FB63B3BDE3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4072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F593C3-3598-4462-BAF2-4ACFF5BE1AD1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2D3054-2D68-4005-86EF-FB63B3BDE3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8705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profil.adu.by/pluginfile.php/1274/mod_book/chapter/1414/%D0%A0%D0%B8%D1%81_0-18.jpg?time=1584963551694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jpg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8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Тема: «Эпителиальные ткани»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63324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0666" y="256485"/>
            <a:ext cx="7383667" cy="459829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ru-RU" sz="2800" dirty="0" smtClean="0"/>
              <a:t>Эпителий кишечника</a:t>
            </a:r>
            <a:endParaRPr lang="ru-RU" sz="28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9140" y="3412175"/>
            <a:ext cx="45720" cy="3365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9140" y="3412175"/>
            <a:ext cx="45720" cy="3365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9850" y="4286940"/>
            <a:ext cx="2240958" cy="1826966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1104" y="1244327"/>
            <a:ext cx="1819275" cy="2514600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2818" y="919266"/>
            <a:ext cx="2616876" cy="2911735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2818" y="4124487"/>
            <a:ext cx="2281557" cy="2332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15926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3409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499103" y="1722120"/>
            <a:ext cx="2584825" cy="3413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65176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7169" y="265539"/>
            <a:ext cx="7886700" cy="1325563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Железистый эпителий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28649" y="1756372"/>
            <a:ext cx="8053623" cy="34778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Железистый эпителий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образует железы, в клетках которых вырабатываются различные секреты: гормоны, ферменты, слизь, слюна. Железы, не имеющие выводных протоков и выделяющие свои секреты (гормоны) в кровь или тканевую жидкость, называются </a:t>
            </a:r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эндокринными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</a:t>
            </a:r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железами внутренней секреции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(гипофиз, надпочечники).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 секреты через выводные протоки поступают в полый орган или на поверхность тела, то вырабатывающие их железы называются </a:t>
            </a:r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экзокринными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</a:t>
            </a:r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железами внешней секреции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(слюнные, потовые, сальные, молочные).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Железы смешанной секреции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сочетают в себе признаки желез внутренней и внешней секреции (поджелудочная, половые).</a:t>
            </a:r>
          </a:p>
        </p:txBody>
      </p:sp>
    </p:spTree>
    <p:extLst>
      <p:ext uri="{BB962C8B-B14F-4D97-AF65-F5344CB8AC3E}">
        <p14:creationId xmlns:p14="http://schemas.microsoft.com/office/powerpoint/2010/main" val="20680396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3164" y="355665"/>
            <a:ext cx="6183517" cy="5657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2280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449686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       </a:t>
            </a:r>
            <a:r>
              <a:rPr lang="ru-RU" sz="3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ЭПИТЕЛИАЛЬНАЯ </a:t>
            </a:r>
            <a:r>
              <a:rPr lang="ru-RU" sz="3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ТКАНЬ</a:t>
            </a:r>
            <a:endParaRPr lang="ru-RU" sz="3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814813"/>
            <a:ext cx="7886700" cy="536215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Эпителий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(от греч.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epi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thele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сосок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- это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ткань многоклеточных животных организмов, представляющая собой клеточный пласт, граничащий одной своей поверхностью непосредственно с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внешней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средой, другой — с лежащей глубже соединит. тканью.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Эпителиальная ткань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выстилает наружную поверхность тела, половые органы, полость желудка, кишок, мочевого пузыря, серозные оболочки; она образует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многочисленные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железы организма.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эпителиальной ткани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типичны 3 отличительных признака: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клеточное строение;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пограничное положение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полярная дифференциация (т. е. базальные и апикальные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отделы)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Эпителиальные ткани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имеют разное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строение и с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этим признаком связано образование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специализированных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(кутикулы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ресничек на апикальном конце клетки). </a:t>
            </a:r>
          </a:p>
        </p:txBody>
      </p:sp>
    </p:spTree>
    <p:extLst>
      <p:ext uri="{BB962C8B-B14F-4D97-AF65-F5344CB8AC3E}">
        <p14:creationId xmlns:p14="http://schemas.microsoft.com/office/powerpoint/2010/main" val="223801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строения и функционирования эпителиальной ткани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85000" lnSpcReduction="2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Эпителиальная ткань не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 кровеносных сосудов, и питание её осуществляется через базальную мембрану со стороны подлежащей соединит. ткани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Клетки эпителия отличаются высокой способностью к регенерации, быстрому отмиранию и замещению интенсивно размножающимися молодыми элементами.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Клетки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соединяются друг с другом с помощью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специальных клеточных контактов.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Эпителиальная ткань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развивается из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всех трёх зародышевых листков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Наиболее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распространены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филогенетическая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морфофункциональная классификации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эпительальных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тканей.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3642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Морфофункциональная классификация эпителиальной ткани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6127" y="1766686"/>
            <a:ext cx="5721790" cy="4504388"/>
          </a:xfrm>
        </p:spPr>
      </p:pic>
    </p:spTree>
    <p:extLst>
      <p:ext uri="{BB962C8B-B14F-4D97-AF65-F5344CB8AC3E}">
        <p14:creationId xmlns:p14="http://schemas.microsoft.com/office/powerpoint/2010/main" val="2441052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11413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Функции эпителиальной ткани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276539"/>
            <a:ext cx="7886700" cy="4900424"/>
          </a:xfrm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pPr algn="just"/>
            <a:r>
              <a:rPr lang="ru-RU" alt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Эпителиальная ткань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выполняет функции защиты, секреции, 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всасывания и восприятия раздражений. Она обладает способностью к регенерации (восстановлению).В зависимости от выполняемой функции различают </a:t>
            </a:r>
            <a:r>
              <a:rPr lang="ru-RU" alt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вида эпителия: покровный и железистый.</a:t>
            </a:r>
            <a:endParaRPr lang="ru-RU" alt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hlinkClick r:id="rId2"/>
            </a:endParaRPr>
          </a:p>
          <a:p>
            <a:endParaRPr lang="ru-RU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628650" y="1057644"/>
            <a:ext cx="772861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  </a:t>
            </a:r>
            <a:endParaRPr kumimoji="0" lang="ru-RU" altLang="ru-RU" sz="18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http://profil.adu.by/pluginfile.php/1274/mod_book/chapter/1414/%D0%A0%D0%B8%D1%81_0-18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2083" y="2974086"/>
            <a:ext cx="5695184" cy="3202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86113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2400" b="1" dirty="0"/>
              <a:t>Препарат - мезотелий брюшины. Импрегнация азотнокислым серебром; окраска гематоксилином.</a:t>
            </a:r>
            <a:br>
              <a:rPr lang="ru-RU" sz="2400" b="1" dirty="0"/>
            </a:br>
            <a:r>
              <a:rPr lang="ru-RU" sz="2400" b="1" dirty="0"/>
              <a:t>Тотальный препарат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800" dirty="0"/>
              <a:t>видно, что клетки, действительно, плотно прилегают друг к другу.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 smtClean="0"/>
              <a:t> </a:t>
            </a:r>
            <a:r>
              <a:rPr lang="ru-RU" sz="1800" dirty="0" err="1"/>
              <a:t>Базофильные</a:t>
            </a:r>
            <a:r>
              <a:rPr lang="ru-RU" sz="1800" dirty="0"/>
              <a:t> ядра (2) имеют овальную форму.</a:t>
            </a:r>
            <a:r>
              <a:rPr lang="ru-RU" dirty="0"/>
              <a:t> </a:t>
            </a:r>
            <a:endParaRPr lang="ru-RU" dirty="0"/>
          </a:p>
        </p:txBody>
      </p:sp>
      <p:pic>
        <p:nvPicPr>
          <p:cNvPr id="4" name="Рисунок 3" descr="https://nsau.edu.ru/images/vetfac/images/ebooks/histology/histology/r4/bs1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8958" y="2915216"/>
            <a:ext cx="3539905" cy="28518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907776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8080784" cy="630755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Покровный 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эпителий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28649" y="995881"/>
            <a:ext cx="8080785" cy="480131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Покровный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эпителий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покрывает тело снаружи и выстилает стенки его полостей или полых органов. Он состоит из плотно прилегающих друг к другу клеток, между которыми практически отсутствует межклеточное вещество.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зависимости от количества слоев клеток покровный эпителий бывает однослойный или многослойный. </a:t>
            </a:r>
            <a:r>
              <a:rPr lang="ru-RU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Однослойный эпителий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быть </a:t>
            </a:r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плоским, кубическим или призматическим (цилиндрическим)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зависимости от формы клеток.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Плоский эпителий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выстилает грудную и брюшную полости тела.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Кубический эпителий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образует стенку канальцев нефронов почек и половых путей.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Клетки призматического эпителия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выстилают внутреннюю стенку тонкого кишечника и дыхательных путей.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клетки эпителия имеют реснички, то он называется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ресничным или мерцательным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выполняет функцию удаления частичек пыли из дыхательных путей.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Многослойный эпителий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быть </a:t>
            </a:r>
            <a:r>
              <a:rPr lang="ru-RU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ороговевающий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(образует эпидермис кожи) или </a:t>
            </a:r>
            <a:r>
              <a:rPr lang="ru-RU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неороговевающий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(выстилает полость верхних дыхательных путей).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07590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Виды эпителиальной ткани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 flipV="1">
            <a:off x="1212963" y="1690690"/>
            <a:ext cx="6448060" cy="3352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38726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664324" cy="838985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Эпителиальная ткань печени человека и свиньи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6446" y="1474241"/>
            <a:ext cx="2933323" cy="2083781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7251" y="4317887"/>
            <a:ext cx="45537" cy="3291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4165" y="3386413"/>
            <a:ext cx="45537" cy="3291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5950" y="1605578"/>
            <a:ext cx="2886594" cy="1896607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0408" y="4065100"/>
            <a:ext cx="3210404" cy="2109363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0191" y="4065100"/>
            <a:ext cx="2849219" cy="2125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560119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332</TotalTime>
  <Words>529</Words>
  <Application>Microsoft Office PowerPoint</Application>
  <PresentationFormat>Экран (4:3)</PresentationFormat>
  <Paragraphs>34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Тема Office</vt:lpstr>
      <vt:lpstr>Лекция 8 Тема: «Эпителиальные ткани»</vt:lpstr>
      <vt:lpstr>       ЭПИТЕЛИАЛЬНАЯ ТКАНЬ</vt:lpstr>
      <vt:lpstr>Особенности строения и функционирования эпителиальной ткани</vt:lpstr>
      <vt:lpstr>Морфофункциональная классификация эпителиальной ткани</vt:lpstr>
      <vt:lpstr>Функции эпителиальной ткани</vt:lpstr>
      <vt:lpstr>Препарат - мезотелий брюшины. Импрегнация азотнокислым серебром; окраска гематоксилином. Тотальный препарат</vt:lpstr>
      <vt:lpstr>Покровный эпителий</vt:lpstr>
      <vt:lpstr>Виды эпителиальной ткани</vt:lpstr>
      <vt:lpstr>Эпителиальная ткань печени человека и свиньи </vt:lpstr>
      <vt:lpstr>Эпителий кишечника</vt:lpstr>
      <vt:lpstr>Презентация PowerPoint</vt:lpstr>
      <vt:lpstr>Презентация PowerPoint</vt:lpstr>
      <vt:lpstr>Железистый эпителий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8 Тема: «Эпителиальные ткани»</dc:title>
  <dc:creator>Шалахметова Тамара</dc:creator>
  <cp:lastModifiedBy>Шалахметова Тамара</cp:lastModifiedBy>
  <cp:revision>29</cp:revision>
  <dcterms:created xsi:type="dcterms:W3CDTF">2023-03-16T06:53:29Z</dcterms:created>
  <dcterms:modified xsi:type="dcterms:W3CDTF">2023-11-01T12:49:23Z</dcterms:modified>
</cp:coreProperties>
</file>